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92" r:id="rId2"/>
  </p:sldMasterIdLst>
  <p:sldIdLst>
    <p:sldId id="256" r:id="rId3"/>
    <p:sldId id="278" r:id="rId4"/>
    <p:sldId id="274" r:id="rId5"/>
    <p:sldId id="269" r:id="rId6"/>
    <p:sldId id="259" r:id="rId7"/>
    <p:sldId id="280" r:id="rId8"/>
    <p:sldId id="279" r:id="rId9"/>
    <p:sldId id="260" r:id="rId10"/>
    <p:sldId id="261" r:id="rId11"/>
    <p:sldId id="263" r:id="rId12"/>
    <p:sldId id="262" r:id="rId13"/>
    <p:sldId id="264" r:id="rId14"/>
    <p:sldId id="265" r:id="rId15"/>
    <p:sldId id="266" r:id="rId16"/>
    <p:sldId id="267" r:id="rId17"/>
    <p:sldId id="273" r:id="rId18"/>
    <p:sldId id="268" r:id="rId19"/>
    <p:sldId id="272" r:id="rId20"/>
    <p:sldId id="276" r:id="rId21"/>
    <p:sldId id="275" r:id="rId22"/>
    <p:sldId id="281" r:id="rId23"/>
    <p:sldId id="282" r:id="rId24"/>
    <p:sldId id="27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8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F1A82-0D3E-43F9-A50B-862D5B038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AC1E0B-BB0A-4638-9FD8-3ECBCE28B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45910-2BA0-4238-B379-F415F8AB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86575-A4F6-428D-8843-CCE0808F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51F24-B316-4078-B3C1-55DA455F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115497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64121-F391-41FE-AFCD-AC233D42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06A0A7-89D1-4D83-8D26-1178F4FD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6EEB36-312E-4E99-95EA-259FD849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EE2781-9600-4639-950E-CA14AE67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2F1852-D160-4011-B7C0-A11B6C35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646116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E140D-228D-4083-BD5F-2C1EE8A2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10CE9-354E-4CE4-9F3E-C0541A9D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16BBF4-99D6-4589-86BA-32346C89B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D0381E-C9F5-44B0-9F5E-F4C750EF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264A7-1D0B-4838-B55B-251C70D5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977133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7E35E-ED3F-4C01-91E0-79B16598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B21C13-5B1C-4D27-AE5E-13D521AED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08F6A5-ACBE-40AF-A856-93FC8D72D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E2D169-1DA4-4AE4-83C3-C41987E7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1ED5AA-2128-406A-8DDE-B8205A86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E5168A-9298-4495-A607-97300EE3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5002410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45003-222C-4CC2-A0A1-67B790F2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825150-39E2-488A-A7B1-A87A0406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87A6F7-2AA2-4054-A5F8-1E15C171F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094C64-45E2-4B5D-9341-656918A2E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F252E1-4EDB-4A9D-8050-94953CC35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05912E-5AA6-4AA6-B55D-4AA8B2FA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08F5E58-D876-470A-945F-9A381DD2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74BA3E-DA8C-44A8-B0C7-5848B854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762586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C6EAB-0550-4378-AE0D-00BF1FE5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3A39E8-8ABC-4443-8F8C-3FE9EE27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986F92-5043-4317-A474-33BE6B4C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C10AFA-16A1-4F75-9E8E-1A293ADF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0279501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861199-2A4B-407C-A7A5-A57B8665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95C22B-64C4-4451-A45F-FB44095E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EF227A-130E-44C0-86AB-A080D7F8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937850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DD1CA-84B8-491F-A10C-19F9A567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0FED32-6535-413A-BF33-0F541CC8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C8B900-DCD5-4EBC-91E4-85F20CC6A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DE1ED4-3ACB-4ABD-B35E-D6E967EB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26A339-7D19-4269-8414-1D4FDFFA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D05793-9190-4C6C-985D-8501FB96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637482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89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9CB95-9D07-4CE8-8D44-FCC60B9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92E173-6C86-4DC0-928D-211BA1392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1D42A9-8C73-4BEA-85AE-4F358B43D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809F53-FEFA-4F25-9D61-DDF8A53E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E3D4AF-77D9-4B09-AEC7-E25A4547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A96502-2506-4312-8BC9-F51AA35E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072121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4321F-5376-4297-BDB4-B30EB4DE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96F496-F976-425F-8DBA-74248350D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C5BF31-888A-4D05-A0AA-3B1BD703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9BD5F-D811-4613-BCD6-2D489EBD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8CA1FD-A262-4651-B899-D72DB868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0179882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0210AB-604E-476F-874C-76F12CBB4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4E44B1-5CC5-4B8B-AFA4-762F08F7D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4E352-C637-476C-A51F-DB4E4472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7D6C88-653F-4552-BC5F-7A21768B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DF7ED7-1F16-4C71-BD69-EF4EDDCB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413159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8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1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4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4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2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3501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50D54B-1B7D-4963-B5BB-8047C097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DC5F8-7610-448F-9C78-7D7928C2A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CB91C-B67A-48AD-882C-4DE00717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12/8/2020</a:t>
            </a:fld>
            <a:endParaRPr lang="en-US" b="1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A1165A-9D7F-4DDE-A54C-A5799701B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5A2CBB-F86D-4AA6-9428-B00DAB2EF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31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omada+smart+multilaser+modelo+se231&amp;sxsrf=ALeKk03pA8yj-fAa-B7ET1lr3D8NuEsYFg:1606323814101&amp;source=lnms&amp;tbm=isch&amp;sa=X&amp;ved=2ahUKEwjfq9XClp7tAhUoE7kGHSCXBtQQ_AUoAXoECAQQAw&amp;biw=1517&amp;bih=730" TargetMode="External"/><Relationship Id="rId2" Type="http://schemas.openxmlformats.org/officeDocument/2006/relationships/hyperlink" Target="https://www.multilaser.com.br/plugue-de-tomada-inteligente-wi-fi-multilaser-liv-se231/p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BBE1D56-143E-43B9-911D-77378181F1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F2D470B-AC21-457A-973A-2C5257577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D63E6-0ECD-4AC2-8C8E-C6EFA54A3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9298F-FE84-4637-A2D4-B110A653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DFBF2-49F6-42E9-A0A3-263E1B29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578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F0E75C-AD7A-477C-97C1-99E167D27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70" y="1006405"/>
            <a:ext cx="4862864" cy="1455442"/>
          </a:xfrm>
        </p:spPr>
        <p:txBody>
          <a:bodyPr>
            <a:normAutofit/>
          </a:bodyPr>
          <a:lstStyle/>
          <a:p>
            <a:r>
              <a:rPr lang="pt-BR" sz="3600" dirty="0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51747E-5B68-4569-934E-E41D30B0C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654" y="2726684"/>
            <a:ext cx="4184101" cy="809693"/>
          </a:xfrm>
        </p:spPr>
        <p:txBody>
          <a:bodyPr>
            <a:normAutofit/>
          </a:bodyPr>
          <a:lstStyle/>
          <a:p>
            <a:r>
              <a:rPr lang="pt-BR" dirty="0"/>
              <a:t>TOMADA INTELIGENTE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448C8C-179C-47DC-BA4D-44BD9CE121AB}"/>
              </a:ext>
            </a:extLst>
          </p:cNvPr>
          <p:cNvSpPr txBox="1"/>
          <p:nvPr/>
        </p:nvSpPr>
        <p:spPr>
          <a:xfrm>
            <a:off x="655607" y="3416059"/>
            <a:ext cx="481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INTEGRANTES: RENAN GOMES ROSA</a:t>
            </a:r>
            <a:br>
              <a:rPr lang="pt-BR" dirty="0"/>
            </a:br>
            <a:r>
              <a:rPr lang="pt-BR" dirty="0"/>
              <a:t>LUIS EDUARDO DO PRADO VARGAS</a:t>
            </a:r>
            <a:br>
              <a:rPr lang="pt-BR" dirty="0"/>
            </a:br>
            <a:r>
              <a:rPr lang="pt-BR" dirty="0"/>
              <a:t>JUAN CARLOS SENEFONTE</a:t>
            </a:r>
          </a:p>
        </p:txBody>
      </p:sp>
    </p:spTree>
    <p:extLst>
      <p:ext uri="{BB962C8B-B14F-4D97-AF65-F5344CB8AC3E}">
        <p14:creationId xmlns:p14="http://schemas.microsoft.com/office/powerpoint/2010/main" val="235076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0E02BA-B62B-452B-AEF9-8B19F2C9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saída de controle depende da tensão de alimentação da entrada, com um limite Máximo de 16ª, fornecendo uma potencia nominal de 2.000 W @ 127V ou 3.520 W @ 220V ( para cargas resistivas).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tomada </a:t>
            </a:r>
            <a:r>
              <a:rPr lang="pt-BR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mart</a:t>
            </a: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depois de ligada na rede elétrica, precisa se conectar à uma rede Wi-Fi para começar a operar remotamente.</a:t>
            </a:r>
          </a:p>
          <a:p>
            <a:endParaRPr lang="pt-BR" dirty="0"/>
          </a:p>
        </p:txBody>
      </p:sp>
      <p:pic>
        <p:nvPicPr>
          <p:cNvPr id="5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790D5C83-6A53-4F61-B43C-C12E32AB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D69F9D4-CDEB-404A-A03E-5694AA680A0F}"/>
              </a:ext>
            </a:extLst>
          </p:cNvPr>
          <p:cNvSpPr txBox="1"/>
          <p:nvPr/>
        </p:nvSpPr>
        <p:spPr>
          <a:xfrm>
            <a:off x="1020417" y="689113"/>
            <a:ext cx="6559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/>
              <a:t>Informações técnicas </a:t>
            </a:r>
          </a:p>
        </p:txBody>
      </p:sp>
    </p:spTree>
    <p:extLst>
      <p:ext uri="{BB962C8B-B14F-4D97-AF65-F5344CB8AC3E}">
        <p14:creationId xmlns:p14="http://schemas.microsoft.com/office/powerpoint/2010/main" val="61794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B673B-E80B-480A-99BC-CEF8A9E3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7" y="2766218"/>
            <a:ext cx="6596269" cy="1325563"/>
          </a:xfrm>
        </p:spPr>
        <p:txBody>
          <a:bodyPr>
            <a:noAutofit/>
          </a:bodyPr>
          <a:lstStyle/>
          <a:p>
            <a:r>
              <a:rPr lang="pt-BR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Pela interface do celular, verificar qual o estado da saída da tomada  ( ON / OFF), no exemplo abaixo, a saída esta ligada ( ON ).</a:t>
            </a:r>
            <a:b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A2B34D-7C03-48C4-B038-BF76F48262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3594" y="957563"/>
            <a:ext cx="2738963" cy="57811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57B9EF-2E03-457C-BFE0-79768EB6798A}"/>
              </a:ext>
            </a:extLst>
          </p:cNvPr>
          <p:cNvSpPr txBox="1"/>
          <p:nvPr/>
        </p:nvSpPr>
        <p:spPr>
          <a:xfrm>
            <a:off x="671624" y="542064"/>
            <a:ext cx="649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+mj-lt"/>
              </a:rPr>
              <a:t>Sistema</a:t>
            </a: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915CBBD4-8352-4900-9BB9-08378C5F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732" y="150422"/>
            <a:ext cx="1456267" cy="6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C30A237-BC43-4E57-9386-F71EC17E9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878" y="2813447"/>
            <a:ext cx="696594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interface apresentar informações elétricas importante, como:</a:t>
            </a:r>
            <a:endParaRPr kumimoji="0" lang="pt-BR" altLang="pt-B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Imagem 4">
            <a:extLst>
              <a:ext uri="{FF2B5EF4-FFF2-40B4-BE49-F238E27FC236}">
                <a16:creationId xmlns:a16="http://schemas.microsoft.com/office/drawing/2014/main" id="{CD6AD343-9599-46A9-B8CB-205631F0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17822"/>
          <a:stretch/>
        </p:blipFill>
        <p:spPr bwMode="auto">
          <a:xfrm>
            <a:off x="450574" y="672451"/>
            <a:ext cx="3326295" cy="52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2AC63EA-1DA0-4DFD-8B5B-ACED18098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2610" y="4370001"/>
            <a:ext cx="1443161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Corrente elétrica </a:t>
            </a:r>
            <a:r>
              <a:rPr lang="pt-BR" altLang="pt-BR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atual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581 mA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Potencia aparente instantânea: 114.9 W/h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Tensão elétrica: 216.1 VA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Potencia elétrica consumida (acumulada): 230W/h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8596AB35-4D6E-4239-9BA2-9C392733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013F32-2414-4E0B-9A74-A23F4E95745B}"/>
              </a:ext>
            </a:extLst>
          </p:cNvPr>
          <p:cNvSpPr txBox="1"/>
          <p:nvPr/>
        </p:nvSpPr>
        <p:spPr>
          <a:xfrm>
            <a:off x="4582878" y="665751"/>
            <a:ext cx="220509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Interface</a:t>
            </a:r>
            <a:endParaRPr lang="pt-BR" sz="4400" dirty="0"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457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C12F4-FB51-4916-B260-F7B7EA30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66" y="1880574"/>
            <a:ext cx="10778067" cy="437125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Programas a tomada para ligar / desligar em dias / horas específicos. Ex: </a:t>
            </a:r>
          </a:p>
          <a:p>
            <a:pPr indent="0">
              <a:lnSpc>
                <a:spcPct val="115000"/>
              </a:lnSpc>
              <a:buNone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Ligar a tomadas todos os dias as 8:00 e desligar todos os dias as 19:00.</a:t>
            </a:r>
          </a:p>
          <a:p>
            <a:pPr indent="0">
              <a:lnSpc>
                <a:spcPct val="115000"/>
              </a:lnSpc>
              <a:buNone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Desligar a tomada sábado, as 12:00, etc.</a:t>
            </a:r>
          </a:p>
          <a:p>
            <a:pPr indent="0">
              <a:lnSpc>
                <a:spcPct val="115000"/>
              </a:lnSpc>
              <a:buNone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 possível fazer 12 programações independentes. </a:t>
            </a:r>
          </a:p>
          <a:p>
            <a:pPr indent="0">
              <a:lnSpc>
                <a:spcPct val="115000"/>
              </a:lnSpc>
              <a:buNone/>
            </a:pPr>
            <a:endParaRPr lang="pt-BR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Programa a tomada para ligar / desligar a tomada de acordo com um evento externo. EX: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 um sensor de presença detectar um </a:t>
            </a:r>
            <a:r>
              <a:rPr lang="pt-BR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movimento desativa a </a:t>
            </a:r>
            <a:r>
              <a:rPr lang="pt-BR" sz="2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saida</a:t>
            </a:r>
            <a:r>
              <a:rPr lang="pt-BR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dirty="0"/>
          </a:p>
        </p:txBody>
      </p:sp>
      <p:pic>
        <p:nvPicPr>
          <p:cNvPr id="5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0758DC39-C6C5-4111-9E1B-833ED50C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52" y="150422"/>
            <a:ext cx="1105447" cy="53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84709D-F638-4E47-B10D-904B9AE0EE25}"/>
              </a:ext>
            </a:extLst>
          </p:cNvPr>
          <p:cNvSpPr txBox="1"/>
          <p:nvPr/>
        </p:nvSpPr>
        <p:spPr>
          <a:xfrm>
            <a:off x="1086678" y="606172"/>
            <a:ext cx="650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Exemplos de programação: </a:t>
            </a:r>
          </a:p>
        </p:txBody>
      </p:sp>
    </p:spTree>
    <p:extLst>
      <p:ext uri="{BB962C8B-B14F-4D97-AF65-F5344CB8AC3E}">
        <p14:creationId xmlns:p14="http://schemas.microsoft.com/office/powerpoint/2010/main" val="131962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FE878A4-7632-4F23-82E4-33FFC284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08" y="604657"/>
            <a:ext cx="733415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4400" dirty="0">
                <a:latin typeface="+mn-lt"/>
              </a:rPr>
              <a:t>Saídas de Potencia Opcionais.</a:t>
            </a: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2049" name="Imagem 9">
            <a:extLst>
              <a:ext uri="{FF2B5EF4-FFF2-40B4-BE49-F238E27FC236}">
                <a16:creationId xmlns:a16="http://schemas.microsoft.com/office/drawing/2014/main" id="{9433B594-2F77-4EE0-AB52-255B06384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58" y="2003773"/>
            <a:ext cx="3396635" cy="339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A842518-61FF-4B1F-8F4B-64DE66489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558" y="5700934"/>
            <a:ext cx="38782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Tensão de controle: 40~480 VAC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Corrente máxima: 40A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11595FEC-5588-4FB8-80FE-9F8F4BC5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0A063-9104-4710-ADD2-751D6ED3AC9C}"/>
              </a:ext>
            </a:extLst>
          </p:cNvPr>
          <p:cNvSpPr txBox="1"/>
          <p:nvPr/>
        </p:nvSpPr>
        <p:spPr>
          <a:xfrm>
            <a:off x="610208" y="1873956"/>
            <a:ext cx="5485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possível personalizar os tipos de acionamentos para diversos tipos de equipamentos. </a:t>
            </a:r>
          </a:p>
          <a:p>
            <a:endParaRPr lang="pt-BR" sz="2400" dirty="0"/>
          </a:p>
          <a:p>
            <a:r>
              <a:rPr lang="en-US" sz="2400" dirty="0" err="1"/>
              <a:t>Rele</a:t>
            </a:r>
            <a:r>
              <a:rPr lang="en-US" sz="2400" dirty="0"/>
              <a:t> SSR – 480VAC – Max / 40A </a:t>
            </a:r>
            <a:r>
              <a:rPr lang="pt-BR" sz="2400" dirty="0"/>
              <a:t> </a:t>
            </a:r>
          </a:p>
          <a:p>
            <a:r>
              <a:rPr lang="pt-BR" sz="2400" dirty="0"/>
              <a:t>Acionamento isolado, sem contato mecânico, sem arco elétrico. </a:t>
            </a:r>
          </a:p>
        </p:txBody>
      </p:sp>
    </p:spTree>
    <p:extLst>
      <p:ext uri="{BB962C8B-B14F-4D97-AF65-F5344CB8AC3E}">
        <p14:creationId xmlns:p14="http://schemas.microsoft.com/office/powerpoint/2010/main" val="316675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14A50FF-73DD-49CB-B986-D853C36C6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615" y="2523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Imagem 10">
            <a:extLst>
              <a:ext uri="{FF2B5EF4-FFF2-40B4-BE49-F238E27FC236}">
                <a16:creationId xmlns:a16="http://schemas.microsoft.com/office/drawing/2014/main" id="{697F1DA1-4FE0-465B-B4F7-66B2D71A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68" y="2683766"/>
            <a:ext cx="2974694" cy="33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1277F1D-B8EE-462C-B389-8BB1D84EC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26" y="1042790"/>
            <a:ext cx="6197979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Contatora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Trifásica: 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Tensão de entrada:110 / 220 VAC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Tensão de controle: 0~440 VAC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      Corrente máxima: 80A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7E2BDEB-8A1A-4CC5-ACCC-FBF89D3D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4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3C9937-026A-4114-B627-D229234F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335490"/>
            <a:ext cx="6409267" cy="6127125"/>
          </a:xfrm>
        </p:spPr>
        <p:txBody>
          <a:bodyPr>
            <a:normAutofit/>
          </a:bodyPr>
          <a:lstStyle/>
          <a:p>
            <a:pPr marL="22860" indent="0" algn="just">
              <a:lnSpc>
                <a:spcPct val="115000"/>
              </a:lnSpc>
              <a:buNone/>
            </a:pP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Rele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Temporizado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– 2 N-A // 2 N-F</a:t>
            </a:r>
            <a:endParaRPr lang="pt-BR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80060" indent="-457200" algn="just">
              <a:lnSpc>
                <a:spcPct val="115000"/>
              </a:lnSpc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Saída com rele temporizado, com opção de ativar / desativar  a carga depois de um tempo pré programado após receber o sinal de ativação.</a:t>
            </a:r>
          </a:p>
          <a:p>
            <a:pPr marL="480060" indent="-457200" algn="just">
              <a:lnSpc>
                <a:spcPct val="115000"/>
              </a:lnSpc>
            </a:pPr>
            <a:endParaRPr lang="pt-BR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80060" indent="-457200" algn="just">
              <a:lnSpc>
                <a:spcPct val="115000"/>
              </a:lnSpc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Essa função é utilizada em cargas que não podem sofrer acionamento repetitivos        cargas indutivas ou sistema com equalização de tensão. </a:t>
            </a:r>
          </a:p>
          <a:p>
            <a:pPr marL="2286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CE5898-CD24-4307-9FC9-0CCB87321F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3860" y="1794934"/>
            <a:ext cx="3710564" cy="4667682"/>
          </a:xfrm>
          <a:prstGeom prst="rect">
            <a:avLst/>
          </a:prstGeom>
        </p:spPr>
      </p:pic>
      <p:pic>
        <p:nvPicPr>
          <p:cNvPr id="5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48E54A42-A107-4436-8EFA-6483B647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3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0D019-B0D9-46E4-BC40-A596216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Praticas ( Versão </a:t>
            </a:r>
            <a:r>
              <a:rPr lang="pt-BR" dirty="0" err="1"/>
              <a:t>Smart</a:t>
            </a:r>
            <a:r>
              <a:rPr lang="pt-BR" dirty="0"/>
              <a:t> reduzida)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468A4-E054-42A8-8094-6FBE50A1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66" y="1690688"/>
            <a:ext cx="378319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Saída 220V, conforme tensão de entrada, para cargas resistivas de até 10 Amperes</a:t>
            </a:r>
            <a:r>
              <a:rPr lang="pt-BR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2B4230-6D86-445A-8FBB-281317A9F7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7067" y="1608942"/>
            <a:ext cx="6646124" cy="4980843"/>
          </a:xfrm>
          <a:prstGeom prst="rect">
            <a:avLst/>
          </a:prstGeom>
        </p:spPr>
      </p:pic>
      <p:pic>
        <p:nvPicPr>
          <p:cNvPr id="6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5C395090-F509-41FA-AE42-BCED3E6D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0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4323C84-D1A2-4CE1-BDF4-C53AE80B1E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8019" y="1731331"/>
            <a:ext cx="6607226" cy="49516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8089D4-5211-4A7F-9701-FDED4C476F81}"/>
              </a:ext>
            </a:extLst>
          </p:cNvPr>
          <p:cNvSpPr txBox="1"/>
          <p:nvPr/>
        </p:nvSpPr>
        <p:spPr>
          <a:xfrm>
            <a:off x="417690" y="573630"/>
            <a:ext cx="4538133" cy="433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" indent="0" algn="just">
              <a:lnSpc>
                <a:spcPct val="115000"/>
              </a:lnSpc>
              <a:buNone/>
            </a:pP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Saída isolada, com rele reversível, contato seco. </a:t>
            </a:r>
          </a:p>
          <a:p>
            <a:pPr marL="22860" indent="0" algn="just">
              <a:lnSpc>
                <a:spcPct val="115000"/>
              </a:lnSpc>
              <a:buNone/>
            </a:pP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Nesse exemplo, esta sendo usado um rele reversível, com um contato N/A e um contato N/F, com tensão máxima admitida de 400V e corrente de 20A para cargas resistivas.</a:t>
            </a:r>
          </a:p>
          <a:p>
            <a:endParaRPr lang="pt-BR" dirty="0"/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5DBAF2F2-73F8-4BEF-B7DD-C4F60E0C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79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9232-2D76-4D2A-9031-7BDBA2A7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Elétrico</a:t>
            </a:r>
            <a:r>
              <a:rPr lang="en-US" dirty="0"/>
              <a:t> de </a:t>
            </a:r>
            <a:r>
              <a:rPr lang="en-US" dirty="0" err="1"/>
              <a:t>Blocos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C79A8D-58FF-48A5-BA4D-E75901A77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577" b="25383"/>
          <a:stretch/>
        </p:blipFill>
        <p:spPr>
          <a:xfrm>
            <a:off x="699647" y="1535288"/>
            <a:ext cx="11119820" cy="4506032"/>
          </a:xfrm>
          <a:prstGeom prst="rect">
            <a:avLst/>
          </a:prstGeom>
        </p:spPr>
      </p:pic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53C00778-A059-49FC-B4B9-BD62B3E4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1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0CDC7-583C-438B-9F98-4E39D7C1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80"/>
            <a:ext cx="10515600" cy="1325563"/>
          </a:xfrm>
        </p:spPr>
        <p:txBody>
          <a:bodyPr/>
          <a:lstStyle/>
          <a:p>
            <a:r>
              <a:rPr lang="pt-BR" dirty="0"/>
              <a:t>Sumário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278336-D559-462A-B342-892568C2D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4"/>
            <a:ext cx="9061174" cy="514149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Introdução_________________________________________________3</a:t>
            </a:r>
          </a:p>
          <a:p>
            <a:r>
              <a:rPr lang="pt-BR" dirty="0"/>
              <a:t>Acionamento a distancia _____________________________________4</a:t>
            </a:r>
          </a:p>
          <a:p>
            <a:r>
              <a:rPr lang="pt-BR" sz="2800" dirty="0"/>
              <a:t>Nosso serviço __________</a:t>
            </a:r>
            <a:r>
              <a:rPr lang="pt-BR" dirty="0"/>
              <a:t>____________________________________5</a:t>
            </a:r>
          </a:p>
          <a:p>
            <a:r>
              <a:rPr lang="pt-BR" dirty="0"/>
              <a:t>Apresentação do produto____________________________________________________6</a:t>
            </a:r>
          </a:p>
          <a:p>
            <a:r>
              <a:rPr lang="pt-BR" dirty="0"/>
              <a:t>Modo funcionamento_________________________________________8</a:t>
            </a:r>
          </a:p>
          <a:p>
            <a:r>
              <a:rPr lang="pt-BR" dirty="0"/>
              <a:t>Informações técnicas_________</a:t>
            </a:r>
            <a:r>
              <a:rPr lang="pt-BR" sz="2800" dirty="0">
                <a:latin typeface="+mj-lt"/>
              </a:rPr>
              <a:t>__________________________________________9/10</a:t>
            </a:r>
          </a:p>
          <a:p>
            <a:r>
              <a:rPr lang="pt-BR" sz="2800" dirty="0">
                <a:latin typeface="+mj-lt"/>
              </a:rPr>
              <a:t>Sistema</a:t>
            </a:r>
            <a:r>
              <a:rPr lang="pt-BR" dirty="0"/>
              <a:t>_________________________________________________11/12</a:t>
            </a:r>
            <a:endParaRPr lang="pt-BR" dirty="0">
              <a:latin typeface="+mj-lt"/>
            </a:endParaRPr>
          </a:p>
          <a:p>
            <a:r>
              <a:rPr lang="pt-BR" sz="2800" dirty="0"/>
              <a:t>Usos no dia a dia </a:t>
            </a:r>
            <a:r>
              <a:rPr lang="pt-BR" dirty="0"/>
              <a:t>____________________________________________13</a:t>
            </a:r>
          </a:p>
          <a:p>
            <a:r>
              <a:rPr lang="pt-BR" dirty="0"/>
              <a:t>Tipos de saída ______________________________________________14</a:t>
            </a:r>
          </a:p>
          <a:p>
            <a:r>
              <a:rPr lang="pt-BR" dirty="0"/>
              <a:t>Tabela de preços____________________________________________19</a:t>
            </a:r>
          </a:p>
          <a:p>
            <a:r>
              <a:rPr lang="pt-BR" dirty="0"/>
              <a:t>Conclusão__________________________________________________20</a:t>
            </a:r>
          </a:p>
          <a:p>
            <a:r>
              <a:rPr lang="pt-BR" dirty="0"/>
              <a:t>Fontes_____________________________________________________22</a:t>
            </a:r>
          </a:p>
          <a:p>
            <a:endParaRPr lang="pt-BR" sz="2800" dirty="0"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929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94391-E589-478C-ADFC-E46131A5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98"/>
            <a:ext cx="10515600" cy="1325563"/>
          </a:xfrm>
        </p:spPr>
        <p:txBody>
          <a:bodyPr/>
          <a:lstStyle/>
          <a:p>
            <a:r>
              <a:rPr lang="pt-BR" dirty="0"/>
              <a:t>TABELA DE PREÇOS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38200" y="5592417"/>
            <a:ext cx="10515600" cy="584546"/>
          </a:xfrm>
        </p:spPr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– Media de 3 H/H Técnica ( de R$ 300 a R$ 600)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3AF1E3-AE9B-45AB-9345-417AD222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41802" b="73333"/>
          <a:stretch/>
        </p:blipFill>
        <p:spPr>
          <a:xfrm>
            <a:off x="119694" y="1147003"/>
            <a:ext cx="8239542" cy="4273136"/>
          </a:xfrm>
          <a:prstGeom prst="rect">
            <a:avLst/>
          </a:prstGeom>
        </p:spPr>
      </p:pic>
      <p:pic>
        <p:nvPicPr>
          <p:cNvPr id="10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8D5B552-2DD1-486B-8331-92B55B2C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0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uso da tomada </a:t>
            </a:r>
            <a:r>
              <a:rPr lang="pt-BR" dirty="0" err="1"/>
              <a:t>Smart</a:t>
            </a:r>
            <a:r>
              <a:rPr lang="pt-BR" dirty="0"/>
              <a:t> fornece a facilidade de manobrar cargas elétricas remotamente ou com programações especificas. </a:t>
            </a:r>
          </a:p>
          <a:p>
            <a:r>
              <a:rPr lang="pt-BR" dirty="0"/>
              <a:t>O IHM (aplicativo para celular) do dispositivo possui uma interface intuitiva e de fácil programação, com as principais funções da tomada a disposição do usuário.</a:t>
            </a:r>
          </a:p>
          <a:p>
            <a:r>
              <a:rPr lang="pt-BR" dirty="0"/>
              <a:t>Os únicos requisitos necessários para o correto funcionamento da tomada são a rede elétrica compatível com a faixa do equipamento e uma rede de internet </a:t>
            </a:r>
            <a:r>
              <a:rPr lang="pt-BR" dirty="0" err="1"/>
              <a:t>Wi-Fi</a:t>
            </a:r>
            <a:r>
              <a:rPr lang="pt-BR" dirty="0"/>
              <a:t> ativa</a:t>
            </a:r>
          </a:p>
          <a:p>
            <a:r>
              <a:rPr lang="en-US" dirty="0"/>
              <a:t>O Sistema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personalizado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as </a:t>
            </a:r>
            <a:r>
              <a:rPr lang="en-US" dirty="0" err="1"/>
              <a:t>necessidades</a:t>
            </a:r>
            <a:r>
              <a:rPr lang="en-US" dirty="0"/>
              <a:t> </a:t>
            </a:r>
            <a:r>
              <a:rPr lang="en-US" dirty="0" err="1"/>
              <a:t>apresentadas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4ABEC680-F5EA-4109-83E9-00778B14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523EC-E0A0-4055-93D7-B5EC5EAA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GitHub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8BCAB-EA59-4BB9-AB1C-50EBA8E2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Todo nosso trabalho está disponível no GitHub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Link </a:t>
            </a:r>
            <a:r>
              <a:rPr lang="pt-BR"/>
              <a:t>: https://github.com/renangomes7/projeto_integrador_v2</a:t>
            </a:r>
            <a:endParaRPr lang="pt-BR" dirty="0"/>
          </a:p>
        </p:txBody>
      </p:sp>
      <p:pic>
        <p:nvPicPr>
          <p:cNvPr id="1026" name="Picture 2" descr="GitHub - larabeatrizms/github-explorer: Pesquisa de repositórios no github  com API">
            <a:extLst>
              <a:ext uri="{FF2B5EF4-FFF2-40B4-BE49-F238E27FC236}">
                <a16:creationId xmlns:a16="http://schemas.microsoft.com/office/drawing/2014/main" id="{1D9FA83C-B100-4E53-B891-659D503C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45" y="4240696"/>
            <a:ext cx="4740155" cy="261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3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491BD-5BE1-4D0F-BA4C-7A651E5F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1B6A0-FC4B-4030-B9B0-A6D4A37DF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238221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4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https://www.multilaser.com.br/plugue-de-tomada-inteligente-wi-fi-multilaser-liv-se231/p</a:t>
            </a:r>
            <a:endParaRPr lang="pt-BR" sz="1400" u="sng" dirty="0"/>
          </a:p>
          <a:p>
            <a:pPr marL="0" indent="0" algn="just">
              <a:buNone/>
            </a:pPr>
            <a:endParaRPr lang="pt-BR" sz="1400" u="sng" dirty="0"/>
          </a:p>
          <a:p>
            <a:pPr marL="0" indent="0" algn="just">
              <a:buNone/>
            </a:pPr>
            <a:r>
              <a:rPr lang="pt-BR" sz="1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https://www.google.com/search?q=tomada+smart+multilaser+modelo+se231&amp;sxsrf=ALeKk03pA8yj-fAa-B7ET1lr3D8NuEsYFg:1606323814101&amp;source=lnms&amp;tbm=isch&amp;sa=X&amp;ved=2ahUKEwjfq9XClp7tAhUoE7kGHSCXBtQQ_AUoAXoECAQQAw&amp;biw=1517&amp;bih=730</a:t>
            </a:r>
            <a:endParaRPr lang="pt-BR" sz="1400" u="sng" dirty="0"/>
          </a:p>
          <a:p>
            <a:pPr marL="0" indent="0" algn="just">
              <a:buNone/>
            </a:pPr>
            <a:endParaRPr lang="pt-BR" sz="1400" u="sng" dirty="0"/>
          </a:p>
          <a:p>
            <a:pPr marL="0" indent="0" algn="just">
              <a:buNone/>
            </a:pPr>
            <a:r>
              <a:rPr lang="pt-BR" sz="1400" u="sng" dirty="0"/>
              <a:t>https://produto.mercadolivre.com.br/MLB-1424523598-modulo-rele-8-canais-5v-p-automaco-_JM?matt_tool=79246729&amp;matt_word=&amp;matt_source=google&amp;matt_campaign_id=6542746973&amp;matt_ad_group_id=82254694281&amp;matt_match_type=&amp;matt_network=u&amp;matt_device=c&amp;matt_creative=385099301982&amp;matt_keyword=&amp;matt_ad_position=&amp;matt_ad_type=&amp;matt_merchant_id=139590642&amp;matt_product_id=MLB1424523598&amp;matt_product_partition_id=472057081367&amp;matt_target_id=pla-472057081367&amp;gclid=CjwKCAiAnvj9BRA4EiwAuUMDf57plSY418F9D6DBaNrb2JXZfO1YtNxReI1qdXVxvtoj_X0qFr1vjxoCNRYQAvD_BwE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61C9FD8A-D71E-430D-A403-A9B0FF2C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3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50E14-BC53-418C-8109-8227BEF6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2C373-EF87-4E07-A3E5-7ACEEEF5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Este trabalho teve início com demanda em uma empresa de manutenção de aeronave, neste trabalho estamos desenvolvendo uma solução, agregando tecnologias disponíveis no mercado.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Objetivo: Apresentar uma solução técnica para um sistema de atuador remoto, para ativar / desativar um quadro de alimentaç</a:t>
            </a:r>
            <a:r>
              <a:rPr lang="pt-BR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ão elétrica.</a:t>
            </a:r>
            <a:r>
              <a:rPr lang="pt-B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178B5201-BD3E-43DB-8740-2CB91C52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5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4062B-BBA4-4D62-ABC4-81F8F43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Acionamento Remoto </a:t>
            </a:r>
          </a:p>
        </p:txBody>
      </p:sp>
      <p:sp>
        <p:nvSpPr>
          <p:cNvPr id="4" name="AutoShape 2" descr="Nobreak 600va E S 110v 115v 127v Camera Cftv Tv Pc Seguranca">
            <a:extLst>
              <a:ext uri="{FF2B5EF4-FFF2-40B4-BE49-F238E27FC236}">
                <a16:creationId xmlns:a16="http://schemas.microsoft.com/office/drawing/2014/main" id="{3C30AB13-3033-4070-945F-A7BA45DD9DC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700842" y="1297904"/>
            <a:ext cx="10644332" cy="4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pt-BR" dirty="0"/>
              <a:t>Pré-requisitos :</a:t>
            </a:r>
          </a:p>
          <a:p>
            <a:pPr marL="0" indent="0">
              <a:buFontTx/>
              <a:buChar char="-"/>
            </a:pPr>
            <a:r>
              <a:rPr lang="en-US" dirty="0"/>
              <a:t>Um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pt-BR" dirty="0"/>
              <a:t>alimentar</a:t>
            </a:r>
            <a:r>
              <a:rPr lang="en-US" dirty="0"/>
              <a:t> o </a:t>
            </a:r>
            <a:r>
              <a:rPr lang="pt-BR" dirty="0"/>
              <a:t>circuito</a:t>
            </a:r>
            <a:r>
              <a:rPr lang="en-US" dirty="0"/>
              <a:t>, de </a:t>
            </a:r>
            <a:r>
              <a:rPr lang="en-US" dirty="0" err="1"/>
              <a:t>preferência</a:t>
            </a:r>
            <a:r>
              <a:rPr lang="en-US" dirty="0"/>
              <a:t> um No-break.</a:t>
            </a:r>
          </a:p>
          <a:p>
            <a:pPr marL="0" indent="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Wi-fi</a:t>
            </a:r>
            <a:r>
              <a:rPr lang="en-US" dirty="0"/>
              <a:t> 2.4 </a:t>
            </a:r>
            <a:r>
              <a:rPr lang="en-US" dirty="0" err="1"/>
              <a:t>Ghz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1F828-7016-439E-AD4B-36D0687E86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3708" y="4383876"/>
            <a:ext cx="2853943" cy="1790025"/>
          </a:xfrm>
          <a:prstGeom prst="rect">
            <a:avLst/>
          </a:prstGeom>
        </p:spPr>
      </p:pic>
      <p:pic>
        <p:nvPicPr>
          <p:cNvPr id="8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DC01C9D2-8070-4367-B4E3-2D60EEB0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5C79F0-DA04-4594-A687-0E5656545B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468" y="3686970"/>
            <a:ext cx="2853944" cy="29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DCD7F-2C06-4E47-AF48-2B0D177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APRESENTAÇÃO DO PRODUTO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671851-A579-43D3-809D-1AC05386E15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376" y="1690688"/>
            <a:ext cx="5730240" cy="29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3230E5-C8F8-4120-A797-F14C4E8E67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5384" y="1690688"/>
            <a:ext cx="5730240" cy="29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989FF8-33DA-4C33-8EF2-A9200D77239C}"/>
              </a:ext>
            </a:extLst>
          </p:cNvPr>
          <p:cNvSpPr txBox="1"/>
          <p:nvPr/>
        </p:nvSpPr>
        <p:spPr>
          <a:xfrm>
            <a:off x="384313" y="4939625"/>
            <a:ext cx="3763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Tomada </a:t>
            </a:r>
            <a:r>
              <a:rPr lang="pt-BR" sz="2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</a:t>
            </a:r>
            <a:r>
              <a:rPr lang="pt-BR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Multilaser</a:t>
            </a:r>
            <a:r>
              <a:rPr lang="pt-BR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modelo SE231</a:t>
            </a:r>
          </a:p>
          <a:p>
            <a:endParaRPr lang="pt-BR"/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C4B24F13-1F0E-4621-A4A4-576DFE39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1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10229-DF43-4854-A2C3-C6781F32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71019B1-33ED-4610-840D-9EFC0B06B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77" y="188967"/>
            <a:ext cx="7778045" cy="6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4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734B32-BFD0-47EA-8A3D-F8C446456B73}"/>
              </a:ext>
            </a:extLst>
          </p:cNvPr>
          <p:cNvSpPr txBox="1"/>
          <p:nvPr/>
        </p:nvSpPr>
        <p:spPr>
          <a:xfrm>
            <a:off x="1398104" y="490331"/>
            <a:ext cx="8733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Interruptor </a:t>
            </a:r>
            <a:r>
              <a:rPr lang="pt-BR" sz="4400" dirty="0" err="1"/>
              <a:t>Smart</a:t>
            </a:r>
            <a:r>
              <a:rPr lang="pt-BR" sz="4400" dirty="0"/>
              <a:t> </a:t>
            </a:r>
            <a:r>
              <a:rPr lang="pt-BR" sz="4400" dirty="0" err="1"/>
              <a:t>Wi-Fi</a:t>
            </a:r>
            <a:r>
              <a:rPr lang="pt-BR" sz="4400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20F8DA9-5362-4BE5-8097-BFBA4B0E095E}"/>
              </a:ext>
            </a:extLst>
          </p:cNvPr>
          <p:cNvSpPr txBox="1"/>
          <p:nvPr/>
        </p:nvSpPr>
        <p:spPr>
          <a:xfrm>
            <a:off x="1112655" y="1457738"/>
            <a:ext cx="9595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Acionamento remoto, versão reduzida,  para montagem em painel ou caixa de passagem.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71E1AA-954B-41A8-AFA3-41AA52FEAA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2655" y="2609811"/>
            <a:ext cx="3671379" cy="32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510AF-2A8A-4324-8FC2-52B8F361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806"/>
            <a:ext cx="10515600" cy="1325563"/>
          </a:xfrm>
        </p:spPr>
        <p:txBody>
          <a:bodyPr/>
          <a:lstStyle/>
          <a:p>
            <a:r>
              <a:rPr lang="pt-BR"/>
              <a:t>MODO FUNCIONAMENTO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72DC6-3046-4D9E-8B43-F85E9B78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Trata-se de uma tomada programável e acionada de forma remota via </a:t>
            </a:r>
            <a:r>
              <a:rPr lang="pt-BR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wi-fi</a:t>
            </a: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podendo ser utilizada em qualquer lugar e acionada de qualquer lugar;</a:t>
            </a:r>
          </a:p>
          <a:p>
            <a:r>
              <a:rPr lang="pt-BR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Pode-se utilizar desse recurso tanto Android quanto iOS desde que tenha um aplicativo compatível instalado e com sinal de internet.</a:t>
            </a:r>
            <a:endParaRPr lang="pt-BR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/>
          </a:p>
        </p:txBody>
      </p:sp>
      <p:pic>
        <p:nvPicPr>
          <p:cNvPr id="3074" name="Picture 2" descr="Wi-Fi – Wikipédia, a enciclopédia livre">
            <a:extLst>
              <a:ext uri="{FF2B5EF4-FFF2-40B4-BE49-F238E27FC236}">
                <a16:creationId xmlns:a16="http://schemas.microsoft.com/office/drawing/2014/main" id="{BD7017D8-713C-4D97-9149-7AD67F115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1"/>
          <a:stretch/>
        </p:blipFill>
        <p:spPr bwMode="auto">
          <a:xfrm>
            <a:off x="7898296" y="4162831"/>
            <a:ext cx="4091609" cy="26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CDFCEFD2-53F4-4192-AFB5-AA206BC4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BDE52DC-AFDE-4B30-A498-33EB1185B4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60627"/>
            <a:ext cx="2928731" cy="29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A5CF7-BDAD-4DEC-A86E-A6803A5F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Informações técnicas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2B92B-843A-44CE-A8D7-3A8A0F705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Esse dispositivo se trata de uma tomada elétrica, com plug padrão NBR 14136, com um sistema de Wi-Fi interno, para se comunicar em redes de internet wireless padrão IEEE 802.11B/G/N.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 Sistema elétrico para alimentação da tomada pode ser uma rede 127 ou 220V. </a:t>
            </a:r>
          </a:p>
          <a:p>
            <a:pPr marL="0" indent="0">
              <a:buNone/>
            </a:pPr>
            <a:endParaRPr lang="pt-BR"/>
          </a:p>
        </p:txBody>
      </p:sp>
      <p:pic>
        <p:nvPicPr>
          <p:cNvPr id="5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D24CA729-46BC-4422-9916-0357AC34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6" y="150422"/>
            <a:ext cx="2549324" cy="12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3318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RegularSeed_2SEEDS">
      <a:dk1>
        <a:srgbClr val="000000"/>
      </a:dk1>
      <a:lt1>
        <a:srgbClr val="FFFFFF"/>
      </a:lt1>
      <a:dk2>
        <a:srgbClr val="243641"/>
      </a:dk2>
      <a:lt2>
        <a:srgbClr val="E2E6E8"/>
      </a:lt2>
      <a:accent1>
        <a:srgbClr val="BB5C31"/>
      </a:accent1>
      <a:accent2>
        <a:srgbClr val="CD4352"/>
      </a:accent2>
      <a:accent3>
        <a:srgbClr val="C09D3F"/>
      </a:accent3>
      <a:accent4>
        <a:srgbClr val="2FB3AB"/>
      </a:accent4>
      <a:accent5>
        <a:srgbClr val="439CCD"/>
      </a:accent5>
      <a:accent6>
        <a:srgbClr val="3D5ABF"/>
      </a:accent6>
      <a:hlink>
        <a:srgbClr val="3A8BA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1027</Words>
  <Application>Microsoft Office PowerPoint</Application>
  <PresentationFormat>Widescreen</PresentationFormat>
  <Paragraphs>96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Source Sans Pro</vt:lpstr>
      <vt:lpstr>Symbol</vt:lpstr>
      <vt:lpstr>FunkyShapesDarkVTI</vt:lpstr>
      <vt:lpstr>Tema do Office</vt:lpstr>
      <vt:lpstr>PROJETO INTEGRADOR</vt:lpstr>
      <vt:lpstr>Sumário </vt:lpstr>
      <vt:lpstr>Introdução</vt:lpstr>
      <vt:lpstr>Acionamento Remoto </vt:lpstr>
      <vt:lpstr>APRESENTAÇÃO DO PRODUTO </vt:lpstr>
      <vt:lpstr>Apresentação do PowerPoint</vt:lpstr>
      <vt:lpstr>Apresentação do PowerPoint</vt:lpstr>
      <vt:lpstr>MODO FUNCIONAMENTO </vt:lpstr>
      <vt:lpstr>Informações técnicas </vt:lpstr>
      <vt:lpstr>Apresentação do PowerPoint</vt:lpstr>
      <vt:lpstr>Pela interface do celular, verificar qual o estado da saída da tomada  ( ON / OFF), no exemplo abaixo, a saída esta ligada ( ON ).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Aplicação Praticas ( Versão Smart reduzida) </vt:lpstr>
      <vt:lpstr>Apresentação do PowerPoint</vt:lpstr>
      <vt:lpstr>Diagrama Elétrico de Blocos</vt:lpstr>
      <vt:lpstr>TABELA DE PREÇOS</vt:lpstr>
      <vt:lpstr>Conclusão</vt:lpstr>
      <vt:lpstr>GitHub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Renan Gomes</dc:creator>
  <cp:lastModifiedBy>Renan Gomes</cp:lastModifiedBy>
  <cp:revision>39</cp:revision>
  <dcterms:created xsi:type="dcterms:W3CDTF">2020-09-15T10:37:53Z</dcterms:created>
  <dcterms:modified xsi:type="dcterms:W3CDTF">2020-12-08T16:55:56Z</dcterms:modified>
</cp:coreProperties>
</file>